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6" r:id="rId3"/>
    <p:sldId id="282" r:id="rId4"/>
    <p:sldId id="257" r:id="rId5"/>
    <p:sldId id="270" r:id="rId6"/>
    <p:sldId id="267" r:id="rId7"/>
    <p:sldId id="258" r:id="rId8"/>
    <p:sldId id="259" r:id="rId9"/>
    <p:sldId id="260" r:id="rId10"/>
    <p:sldId id="268" r:id="rId11"/>
    <p:sldId id="271" r:id="rId12"/>
    <p:sldId id="269" r:id="rId13"/>
    <p:sldId id="261" r:id="rId14"/>
    <p:sldId id="274" r:id="rId15"/>
    <p:sldId id="272" r:id="rId16"/>
    <p:sldId id="281" r:id="rId17"/>
    <p:sldId id="275" r:id="rId18"/>
    <p:sldId id="263" r:id="rId19"/>
    <p:sldId id="273" r:id="rId20"/>
    <p:sldId id="276" r:id="rId21"/>
    <p:sldId id="278" r:id="rId22"/>
    <p:sldId id="264" r:id="rId23"/>
    <p:sldId id="265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jslX/6JgO0VWsaFsFHoUdnYxAd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94697"/>
  </p:normalViewPr>
  <p:slideViewPr>
    <p:cSldViewPr snapToGrid="0" snapToObjects="1">
      <p:cViewPr>
        <p:scale>
          <a:sx n="110" d="100"/>
          <a:sy n="110" d="100"/>
        </p:scale>
        <p:origin x="76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78c61dd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78c61ddd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878c61ddd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8135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647567" y="40640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Pollock</a:t>
            </a:r>
            <a:br>
              <a:rPr lang="en-US" dirty="0"/>
            </a:br>
            <a:r>
              <a:rPr lang="en-US" sz="2400" dirty="0"/>
              <a:t>fishing for cell states</a:t>
            </a:r>
            <a:endParaRPr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l="627"/>
          <a:stretch/>
        </p:blipFill>
        <p:spPr>
          <a:xfrm>
            <a:off x="2423469" y="3619500"/>
            <a:ext cx="7345062" cy="28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A39E-87EF-DA43-AC86-642562090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06" y="331751"/>
            <a:ext cx="5118558" cy="1325563"/>
          </a:xfrm>
        </p:spPr>
        <p:txBody>
          <a:bodyPr/>
          <a:lstStyle/>
          <a:p>
            <a:r>
              <a:rPr lang="en-US" dirty="0"/>
              <a:t>Advantages of B-VAE cell embedding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EC7E1-17F9-3049-ACF9-EC500F907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684193"/>
          </a:xfrm>
        </p:spPr>
        <p:txBody>
          <a:bodyPr>
            <a:normAutofit fontScale="92500"/>
          </a:bodyPr>
          <a:lstStyle/>
          <a:p>
            <a:pPr marL="628650" indent="-514350">
              <a:buAutoNum type="arabicPeriod"/>
            </a:pPr>
            <a:r>
              <a:rPr lang="en-US" sz="2000" dirty="0"/>
              <a:t>Smoothness: incremental changes in the cell embedding produce smooth changes in the expression reconstruction</a:t>
            </a:r>
          </a:p>
          <a:p>
            <a:pPr marL="628650" indent="-514350">
              <a:buAutoNum type="arabicPeriod"/>
            </a:pPr>
            <a:r>
              <a:rPr lang="en-US" sz="2000" dirty="0"/>
              <a:t>Parsimony: compress information into as few dimensions as possible</a:t>
            </a:r>
          </a:p>
          <a:p>
            <a:pPr marL="628650" indent="-514350">
              <a:buAutoNum type="arabicPeriod"/>
            </a:pPr>
            <a:r>
              <a:rPr lang="en-US" sz="2000" dirty="0"/>
              <a:t>Axis-Alignment: main axes of data variability are encoded to the dimensions of the cell embedding</a:t>
            </a:r>
          </a:p>
        </p:txBody>
      </p:sp>
      <p:pic>
        <p:nvPicPr>
          <p:cNvPr id="8" name="Google Shape;104;p3">
            <a:extLst>
              <a:ext uri="{FF2B5EF4-FFF2-40B4-BE49-F238E27FC236}">
                <a16:creationId xmlns:a16="http://schemas.microsoft.com/office/drawing/2014/main" id="{4187A853-E3B1-9144-80D4-76B9FF45DD5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707" r="11858" b="41612"/>
          <a:stretch/>
        </p:blipFill>
        <p:spPr>
          <a:xfrm>
            <a:off x="5847530" y="230909"/>
            <a:ext cx="5273964" cy="15272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319157-5083-5249-BD62-7FA8819F4E4D}"/>
              </a:ext>
            </a:extLst>
          </p:cNvPr>
          <p:cNvSpPr txBox="1"/>
          <p:nvPr/>
        </p:nvSpPr>
        <p:spPr>
          <a:xfrm>
            <a:off x="5657942" y="73067"/>
            <a:ext cx="14761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expression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B4371-44BD-3C45-912C-9E612200BF5A}"/>
              </a:ext>
            </a:extLst>
          </p:cNvPr>
          <p:cNvSpPr txBox="1"/>
          <p:nvPr/>
        </p:nvSpPr>
        <p:spPr>
          <a:xfrm>
            <a:off x="10086380" y="70217"/>
            <a:ext cx="2449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reconstructed expression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57BD14-1004-0C47-B4DE-3BB50CB9CCC9}"/>
              </a:ext>
            </a:extLst>
          </p:cNvPr>
          <p:cNvSpPr txBox="1"/>
          <p:nvPr/>
        </p:nvSpPr>
        <p:spPr>
          <a:xfrm>
            <a:off x="8712681" y="365125"/>
            <a:ext cx="9716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cell embedding</a:t>
            </a:r>
          </a:p>
        </p:txBody>
      </p:sp>
      <p:sp>
        <p:nvSpPr>
          <p:cNvPr id="14" name="Google Shape;113;p4">
            <a:extLst>
              <a:ext uri="{FF2B5EF4-FFF2-40B4-BE49-F238E27FC236}">
                <a16:creationId xmlns:a16="http://schemas.microsoft.com/office/drawing/2014/main" id="{E499C264-6DB5-D541-95A8-EB9332E64CEA}"/>
              </a:ext>
            </a:extLst>
          </p:cNvPr>
          <p:cNvSpPr/>
          <p:nvPr/>
        </p:nvSpPr>
        <p:spPr>
          <a:xfrm>
            <a:off x="8914577" y="727076"/>
            <a:ext cx="395678" cy="69532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8FCFBB-3DDB-AB4E-B4B6-B372AA2DC4FC}"/>
              </a:ext>
            </a:extLst>
          </p:cNvPr>
          <p:cNvSpPr txBox="1"/>
          <p:nvPr/>
        </p:nvSpPr>
        <p:spPr>
          <a:xfrm>
            <a:off x="2569580" y="4433104"/>
            <a:ext cx="7114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result is a more generalizable cell embedding, which in turn leads to a more generalizable model</a:t>
            </a:r>
          </a:p>
        </p:txBody>
      </p:sp>
    </p:spTree>
    <p:extLst>
      <p:ext uri="{BB962C8B-B14F-4D97-AF65-F5344CB8AC3E}">
        <p14:creationId xmlns:p14="http://schemas.microsoft.com/office/powerpoint/2010/main" val="3363735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C533-6D08-D348-B11E-C7E9E7F73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855C938-F717-D748-9BD9-EE6A3500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469" y="5114301"/>
            <a:ext cx="7407564" cy="1494321"/>
          </a:xfrm>
          <a:prstGeom prst="rect">
            <a:avLst/>
          </a:prstGeom>
        </p:spPr>
      </p:pic>
      <p:pic>
        <p:nvPicPr>
          <p:cNvPr id="5" name="Google Shape;104;p3">
            <a:extLst>
              <a:ext uri="{FF2B5EF4-FFF2-40B4-BE49-F238E27FC236}">
                <a16:creationId xmlns:a16="http://schemas.microsoft.com/office/drawing/2014/main" id="{4515B68C-4006-CB49-AEC8-751947C6CD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707" r="11858" b="41612"/>
          <a:stretch/>
        </p:blipFill>
        <p:spPr>
          <a:xfrm>
            <a:off x="3409259" y="2228877"/>
            <a:ext cx="5676868" cy="16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76B4B73-AECA-254A-9F64-11712C2E6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" t="3858" r="94761" b="73827"/>
          <a:stretch/>
        </p:blipFill>
        <p:spPr>
          <a:xfrm>
            <a:off x="2684577" y="2825721"/>
            <a:ext cx="523478" cy="528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ADBAC0-7FD3-3140-A0DB-A85776190705}"/>
              </a:ext>
            </a:extLst>
          </p:cNvPr>
          <p:cNvSpPr txBox="1"/>
          <p:nvPr/>
        </p:nvSpPr>
        <p:spPr>
          <a:xfrm>
            <a:off x="3096742" y="4759321"/>
            <a:ext cx="1990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Vanilla Autoencoder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5C557-E100-4D48-820D-D4EF8089B324}"/>
              </a:ext>
            </a:extLst>
          </p:cNvPr>
          <p:cNvSpPr txBox="1"/>
          <p:nvPr/>
        </p:nvSpPr>
        <p:spPr>
          <a:xfrm>
            <a:off x="7368238" y="4778046"/>
            <a:ext cx="1990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B-VAE</a:t>
            </a:r>
          </a:p>
        </p:txBody>
      </p:sp>
    </p:spTree>
    <p:extLst>
      <p:ext uri="{BB962C8B-B14F-4D97-AF65-F5344CB8AC3E}">
        <p14:creationId xmlns:p14="http://schemas.microsoft.com/office/powerpoint/2010/main" val="2074974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4001-3983-524A-A443-D05B70FA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pic>
        <p:nvPicPr>
          <p:cNvPr id="4" name="Google Shape;104;p3">
            <a:extLst>
              <a:ext uri="{FF2B5EF4-FFF2-40B4-BE49-F238E27FC236}">
                <a16:creationId xmlns:a16="http://schemas.microsoft.com/office/drawing/2014/main" id="{E5D9B259-2DCD-4F46-B17B-63383C28AF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707" r="11858" b="41612"/>
          <a:stretch/>
        </p:blipFill>
        <p:spPr>
          <a:xfrm>
            <a:off x="4008582" y="2910980"/>
            <a:ext cx="6086763" cy="17626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41E74F-05D8-E345-BCC2-75E83989D8B2}"/>
              </a:ext>
            </a:extLst>
          </p:cNvPr>
          <p:cNvSpPr/>
          <p:nvPr/>
        </p:nvSpPr>
        <p:spPr>
          <a:xfrm>
            <a:off x="6527482" y="4793250"/>
            <a:ext cx="2549237" cy="757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Forest Classifier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DBD2EE-F35F-1641-BF80-223CAF7CC192}"/>
              </a:ext>
            </a:extLst>
          </p:cNvPr>
          <p:cNvCxnSpPr>
            <a:stCxn id="5" idx="2"/>
          </p:cNvCxnSpPr>
          <p:nvPr/>
        </p:nvCxnSpPr>
        <p:spPr>
          <a:xfrm flipH="1">
            <a:off x="7784983" y="5550631"/>
            <a:ext cx="17118" cy="531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2176A7-865D-BB41-BCE0-6FF918BF41BE}"/>
              </a:ext>
            </a:extLst>
          </p:cNvPr>
          <p:cNvCxnSpPr/>
          <p:nvPr/>
        </p:nvCxnSpPr>
        <p:spPr>
          <a:xfrm flipH="1">
            <a:off x="7767865" y="4202038"/>
            <a:ext cx="17118" cy="531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A9DC160-D01B-FD4C-859E-ED94007EA22B}"/>
              </a:ext>
            </a:extLst>
          </p:cNvPr>
          <p:cNvSpPr/>
          <p:nvPr/>
        </p:nvSpPr>
        <p:spPr>
          <a:xfrm>
            <a:off x="6770424" y="6106676"/>
            <a:ext cx="2063352" cy="402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Cell type prediction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46C1F-D5CD-C044-B024-3AFA09C29579}"/>
              </a:ext>
            </a:extLst>
          </p:cNvPr>
          <p:cNvSpPr txBox="1"/>
          <p:nvPr/>
        </p:nvSpPr>
        <p:spPr>
          <a:xfrm>
            <a:off x="3756255" y="2791330"/>
            <a:ext cx="170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expression counts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1076E8-BA4B-C041-B73F-C68AFE956017}"/>
              </a:ext>
            </a:extLst>
          </p:cNvPr>
          <p:cNvSpPr txBox="1"/>
          <p:nvPr/>
        </p:nvSpPr>
        <p:spPr>
          <a:xfrm>
            <a:off x="1118532" y="3623230"/>
            <a:ext cx="2488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scRNA</a:t>
            </a:r>
            <a:r>
              <a:rPr lang="en-US" dirty="0"/>
              <a:t>-seq expression for a single cell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814D9E-7327-7449-B0A0-B800508B51F1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503928" y="3792290"/>
            <a:ext cx="504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826DE0-BDBB-304B-BCD1-9D68DC027EF9}"/>
              </a:ext>
            </a:extLst>
          </p:cNvPr>
          <p:cNvSpPr txBox="1"/>
          <p:nvPr/>
        </p:nvSpPr>
        <p:spPr>
          <a:xfrm>
            <a:off x="8816829" y="2754110"/>
            <a:ext cx="22770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reconstructed expression counts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B1A77-2934-0A48-9F8B-7F2F9C51238D}"/>
              </a:ext>
            </a:extLst>
          </p:cNvPr>
          <p:cNvSpPr txBox="1"/>
          <p:nvPr/>
        </p:nvSpPr>
        <p:spPr>
          <a:xfrm>
            <a:off x="7207153" y="3228009"/>
            <a:ext cx="11214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cell embedding</a:t>
            </a:r>
          </a:p>
        </p:txBody>
      </p:sp>
    </p:spTree>
    <p:extLst>
      <p:ext uri="{BB962C8B-B14F-4D97-AF65-F5344CB8AC3E}">
        <p14:creationId xmlns:p14="http://schemas.microsoft.com/office/powerpoint/2010/main" val="3754378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D056EB-D8A0-7849-8370-61F3468F7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5990"/>
            <a:ext cx="9133963" cy="3344831"/>
          </a:xfrm>
          <a:prstGeom prst="rect">
            <a:avLst/>
          </a:prstGeom>
        </p:spPr>
      </p:pic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838200" y="1404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snRNA-seq CCRCC immune cell states example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358BF-925F-5845-AF7C-B7959E1ED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988" y="3887992"/>
            <a:ext cx="4455012" cy="29700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3DE52-62B3-324C-B630-A577208D9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across model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E214C-0306-434E-90DA-71706F06E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17878-3DBF-7443-A4AA-EB3AECBE3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17" y="2519363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BD01E-6278-134A-8EDF-3D72F738D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33"/>
          <a:stretch/>
        </p:blipFill>
        <p:spPr>
          <a:xfrm>
            <a:off x="5475483" y="2590327"/>
            <a:ext cx="5214738" cy="379253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2810A1-8FFB-8848-BBF3-24991627E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0221" y="2974693"/>
            <a:ext cx="1327157" cy="302380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6865D7-AAF6-8C40-9630-AD8B49F02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547" y="4348163"/>
            <a:ext cx="1835150" cy="3683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34B170-89FC-1A4A-9A4A-9C341BCB6699}"/>
              </a:ext>
            </a:extLst>
          </p:cNvPr>
          <p:cNvCxnSpPr>
            <a:cxnSpLocks/>
          </p:cNvCxnSpPr>
          <p:nvPr/>
        </p:nvCxnSpPr>
        <p:spPr>
          <a:xfrm>
            <a:off x="1886679" y="2974693"/>
            <a:ext cx="0" cy="273162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460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1F1B8-FF6E-1E40-9F63-CA511A958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88" y="0"/>
            <a:ext cx="10515600" cy="1325563"/>
          </a:xfrm>
        </p:spPr>
        <p:txBody>
          <a:bodyPr/>
          <a:lstStyle/>
          <a:p>
            <a:r>
              <a:rPr lang="en-US" dirty="0"/>
              <a:t>Model Accuracy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93AAE-2A02-5D4F-BF2B-C91E9A379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062" y="1055224"/>
            <a:ext cx="8218026" cy="5478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408A17-0A0F-4F47-A853-BF850CCAB1CC}"/>
              </a:ext>
            </a:extLst>
          </p:cNvPr>
          <p:cNvSpPr txBox="1"/>
          <p:nvPr/>
        </p:nvSpPr>
        <p:spPr>
          <a:xfrm rot="16200000">
            <a:off x="1585734" y="2951541"/>
            <a:ext cx="2037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Hand annotated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6C7531-4DFC-2248-AB7B-D06FAC48D952}"/>
              </a:ext>
            </a:extLst>
          </p:cNvPr>
          <p:cNvSpPr txBox="1"/>
          <p:nvPr/>
        </p:nvSpPr>
        <p:spPr>
          <a:xfrm>
            <a:off x="6096000" y="6349242"/>
            <a:ext cx="2037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Predicted</a:t>
            </a:r>
          </a:p>
        </p:txBody>
      </p:sp>
    </p:spTree>
    <p:extLst>
      <p:ext uri="{BB962C8B-B14F-4D97-AF65-F5344CB8AC3E}">
        <p14:creationId xmlns:p14="http://schemas.microsoft.com/office/powerpoint/2010/main" val="2502262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940972" cy="156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Visualization VAE embeddings and predicted cell types</a:t>
            </a:r>
            <a:endParaRPr dirty="0"/>
          </a:p>
        </p:txBody>
      </p:sp>
      <p:pic>
        <p:nvPicPr>
          <p:cNvPr id="165" name="Google Shape;165;p8"/>
          <p:cNvPicPr preferRelativeResize="0"/>
          <p:nvPr/>
        </p:nvPicPr>
        <p:blipFill rotWithShape="1">
          <a:blip r:embed="rId3">
            <a:alphaModFix/>
          </a:blip>
          <a:srcRect b="40547"/>
          <a:stretch/>
        </p:blipFill>
        <p:spPr>
          <a:xfrm>
            <a:off x="6907427" y="38969"/>
            <a:ext cx="5284573" cy="148091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/>
          <p:nvPr/>
        </p:nvSpPr>
        <p:spPr>
          <a:xfrm>
            <a:off x="9850095" y="488907"/>
            <a:ext cx="303042" cy="6856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 txBox="1"/>
          <p:nvPr/>
        </p:nvSpPr>
        <p:spPr>
          <a:xfrm rot="-5400000">
            <a:off x="6810703" y="648620"/>
            <a:ext cx="128098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 expression</a:t>
            </a:r>
            <a:endParaRPr/>
          </a:p>
        </p:txBody>
      </p:sp>
      <p:sp>
        <p:nvSpPr>
          <p:cNvPr id="168" name="Google Shape;168;p8"/>
          <p:cNvSpPr txBox="1"/>
          <p:nvPr/>
        </p:nvSpPr>
        <p:spPr>
          <a:xfrm rot="-5400000">
            <a:off x="11026357" y="623963"/>
            <a:ext cx="128098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Reconstructed gene expression</a:t>
            </a:r>
            <a:endParaRPr/>
          </a:p>
        </p:txBody>
      </p:sp>
      <p:cxnSp>
        <p:nvCxnSpPr>
          <p:cNvPr id="174" name="Google Shape;174;p8"/>
          <p:cNvCxnSpPr>
            <a:cxnSpLocks/>
          </p:cNvCxnSpPr>
          <p:nvPr/>
        </p:nvCxnSpPr>
        <p:spPr>
          <a:xfrm flipH="1">
            <a:off x="6779172" y="1250731"/>
            <a:ext cx="3222445" cy="1131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5" name="Google Shape;175;p8"/>
          <p:cNvSpPr txBox="1"/>
          <p:nvPr/>
        </p:nvSpPr>
        <p:spPr>
          <a:xfrm>
            <a:off x="8605956" y="1859211"/>
            <a:ext cx="23972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UMAP dimensionality reduction</a:t>
            </a:r>
            <a:endParaRPr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E25A77D-FA56-1B49-B76E-6FD68D573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597"/>
          <a:stretch/>
        </p:blipFill>
        <p:spPr>
          <a:xfrm>
            <a:off x="0" y="2144220"/>
            <a:ext cx="6484441" cy="4516039"/>
          </a:xfrm>
          <a:prstGeom prst="rect">
            <a:avLst/>
          </a:prstGeom>
        </p:spPr>
      </p:pic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2DC7DDC-1D2D-A546-942C-92F7A643D2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403" r="39227" b="-1432"/>
          <a:stretch/>
        </p:blipFill>
        <p:spPr>
          <a:xfrm>
            <a:off x="7448553" y="3982015"/>
            <a:ext cx="4527528" cy="273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29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F208-21A8-4C4C-A34E-24AC25C8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trained model to classify snRNA-seq GBM cells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9E7613-9598-6E40-A9AC-0F82ADDC3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690" y="1775647"/>
            <a:ext cx="821733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73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941E603-B20E-6A40-8CBB-F130DC7B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364"/>
          <a:stretch/>
        </p:blipFill>
        <p:spPr>
          <a:xfrm>
            <a:off x="128096" y="2091312"/>
            <a:ext cx="6487053" cy="4432752"/>
          </a:xfrm>
          <a:prstGeom prst="rect">
            <a:avLst/>
          </a:prstGeom>
        </p:spPr>
      </p:pic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940972" cy="156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Visualization VAE embeddings and predicted cell types</a:t>
            </a:r>
            <a:endParaRPr dirty="0"/>
          </a:p>
        </p:txBody>
      </p:sp>
      <p:pic>
        <p:nvPicPr>
          <p:cNvPr id="165" name="Google Shape;165;p8"/>
          <p:cNvPicPr preferRelativeResize="0"/>
          <p:nvPr/>
        </p:nvPicPr>
        <p:blipFill rotWithShape="1">
          <a:blip r:embed="rId4">
            <a:alphaModFix/>
          </a:blip>
          <a:srcRect b="40547"/>
          <a:stretch/>
        </p:blipFill>
        <p:spPr>
          <a:xfrm>
            <a:off x="6907427" y="38969"/>
            <a:ext cx="5284573" cy="148091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/>
          <p:nvPr/>
        </p:nvSpPr>
        <p:spPr>
          <a:xfrm>
            <a:off x="9850095" y="488907"/>
            <a:ext cx="303042" cy="68561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 txBox="1"/>
          <p:nvPr/>
        </p:nvSpPr>
        <p:spPr>
          <a:xfrm rot="-5400000">
            <a:off x="6810703" y="648620"/>
            <a:ext cx="128098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 expression</a:t>
            </a:r>
            <a:endParaRPr/>
          </a:p>
        </p:txBody>
      </p:sp>
      <p:sp>
        <p:nvSpPr>
          <p:cNvPr id="168" name="Google Shape;168;p8"/>
          <p:cNvSpPr txBox="1"/>
          <p:nvPr/>
        </p:nvSpPr>
        <p:spPr>
          <a:xfrm rot="-5400000">
            <a:off x="11026357" y="623963"/>
            <a:ext cx="128098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Reconstructed gene expression</a:t>
            </a:r>
            <a:endParaRPr/>
          </a:p>
        </p:txBody>
      </p:sp>
      <p:cxnSp>
        <p:nvCxnSpPr>
          <p:cNvPr id="174" name="Google Shape;174;p8"/>
          <p:cNvCxnSpPr/>
          <p:nvPr/>
        </p:nvCxnSpPr>
        <p:spPr>
          <a:xfrm flipH="1">
            <a:off x="6180083" y="1250731"/>
            <a:ext cx="3821534" cy="168116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5" name="Google Shape;175;p8"/>
          <p:cNvSpPr txBox="1"/>
          <p:nvPr/>
        </p:nvSpPr>
        <p:spPr>
          <a:xfrm>
            <a:off x="8605956" y="1859211"/>
            <a:ext cx="23972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UMAP dimensionality reduction</a:t>
            </a: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FC5B4C-AF74-064D-BA6C-02D2251C7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89" r="41090"/>
          <a:stretch/>
        </p:blipFill>
        <p:spPr>
          <a:xfrm>
            <a:off x="7061752" y="4475570"/>
            <a:ext cx="3821535" cy="216103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3441-913C-B14A-90C0-381DA83CD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80" y="87332"/>
            <a:ext cx="10515600" cy="1325563"/>
          </a:xfrm>
        </p:spPr>
        <p:txBody>
          <a:bodyPr/>
          <a:lstStyle/>
          <a:p>
            <a:r>
              <a:rPr lang="en-US" dirty="0"/>
              <a:t>T/NK cell states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C1CD5E1-07FD-3F40-A73C-A272AE8DC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72" b="35364"/>
          <a:stretch/>
        </p:blipFill>
        <p:spPr>
          <a:xfrm>
            <a:off x="5602921" y="0"/>
            <a:ext cx="6487053" cy="21372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5F4F0A5-C470-9649-97E5-4F519563E06F}"/>
              </a:ext>
            </a:extLst>
          </p:cNvPr>
          <p:cNvSpPr/>
          <p:nvPr/>
        </p:nvSpPr>
        <p:spPr>
          <a:xfrm>
            <a:off x="7928658" y="1068629"/>
            <a:ext cx="917789" cy="4476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5AA5FF-7A49-104A-80C4-7AAEB8B0AC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726"/>
          <a:stretch/>
        </p:blipFill>
        <p:spPr>
          <a:xfrm>
            <a:off x="531047" y="1292456"/>
            <a:ext cx="3656694" cy="516230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2D941D-5069-E845-93A8-380D20BADACD}"/>
              </a:ext>
            </a:extLst>
          </p:cNvPr>
          <p:cNvCxnSpPr>
            <a:cxnSpLocks/>
          </p:cNvCxnSpPr>
          <p:nvPr/>
        </p:nvCxnSpPr>
        <p:spPr>
          <a:xfrm flipH="1">
            <a:off x="4685131" y="1516284"/>
            <a:ext cx="3509746" cy="1300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76B0B1E-65FE-6B46-8EE2-81F18CFEA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083" y="2816967"/>
            <a:ext cx="4830965" cy="380754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74EEBD-1ECF-8D48-A250-2B63FE5D569D}"/>
              </a:ext>
            </a:extLst>
          </p:cNvPr>
          <p:cNvCxnSpPr>
            <a:stCxn id="7" idx="3"/>
          </p:cNvCxnSpPr>
          <p:nvPr/>
        </p:nvCxnSpPr>
        <p:spPr>
          <a:xfrm flipV="1">
            <a:off x="4187741" y="3646025"/>
            <a:ext cx="2550342" cy="227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5571D8-39AC-464F-BB44-02AB186E04C1}"/>
              </a:ext>
            </a:extLst>
          </p:cNvPr>
          <p:cNvCxnSpPr>
            <a:stCxn id="7" idx="3"/>
          </p:cNvCxnSpPr>
          <p:nvPr/>
        </p:nvCxnSpPr>
        <p:spPr>
          <a:xfrm>
            <a:off x="4187741" y="3873611"/>
            <a:ext cx="2652897" cy="1994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94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EEE3-78DB-474C-84CF-F318779F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Pollock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B228D-2DF9-1149-A455-CC5913B5A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single cell classification tool</a:t>
            </a:r>
          </a:p>
          <a:p>
            <a:r>
              <a:rPr lang="en-US" dirty="0"/>
              <a:t>Goals</a:t>
            </a:r>
          </a:p>
          <a:p>
            <a:pPr lvl="1"/>
            <a:r>
              <a:rPr lang="en-US" dirty="0"/>
              <a:t>Streamline single cell classification – i.e. no need to spend a long time manually clustering and annotating cell types</a:t>
            </a:r>
          </a:p>
          <a:p>
            <a:pPr lvl="1"/>
            <a:r>
              <a:rPr lang="en-US" dirty="0"/>
              <a:t>Make it easy to apply high quality, annotated cell types to other single cell datasets</a:t>
            </a:r>
          </a:p>
          <a:p>
            <a:r>
              <a:rPr lang="en-US" dirty="0"/>
              <a:t>Available as a Python library, R package, and command line tool</a:t>
            </a:r>
          </a:p>
        </p:txBody>
      </p:sp>
    </p:spTree>
    <p:extLst>
      <p:ext uri="{BB962C8B-B14F-4D97-AF65-F5344CB8AC3E}">
        <p14:creationId xmlns:p14="http://schemas.microsoft.com/office/powerpoint/2010/main" val="296510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3441-913C-B14A-90C0-381DA83CD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12" y="97351"/>
            <a:ext cx="10515600" cy="1325563"/>
          </a:xfrm>
        </p:spPr>
        <p:txBody>
          <a:bodyPr/>
          <a:lstStyle/>
          <a:p>
            <a:r>
              <a:rPr lang="en-US" dirty="0"/>
              <a:t>Macrophages/B-cells/DC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C1CD5E1-07FD-3F40-A73C-A272AE8DC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72" b="35364"/>
          <a:stretch/>
        </p:blipFill>
        <p:spPr>
          <a:xfrm>
            <a:off x="6493397" y="293381"/>
            <a:ext cx="5596577" cy="184387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5F4F0A5-C470-9649-97E5-4F519563E06F}"/>
              </a:ext>
            </a:extLst>
          </p:cNvPr>
          <p:cNvSpPr/>
          <p:nvPr/>
        </p:nvSpPr>
        <p:spPr>
          <a:xfrm>
            <a:off x="7384647" y="536304"/>
            <a:ext cx="1307940" cy="6327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2D941D-5069-E845-93A8-380D20BADACD}"/>
              </a:ext>
            </a:extLst>
          </p:cNvPr>
          <p:cNvCxnSpPr>
            <a:cxnSpLocks/>
          </p:cNvCxnSpPr>
          <p:nvPr/>
        </p:nvCxnSpPr>
        <p:spPr>
          <a:xfrm flipH="1">
            <a:off x="3841176" y="1000158"/>
            <a:ext cx="3612301" cy="181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74EEBD-1ECF-8D48-A250-2B63FE5D569D}"/>
              </a:ext>
            </a:extLst>
          </p:cNvPr>
          <p:cNvCxnSpPr>
            <a:cxnSpLocks/>
          </p:cNvCxnSpPr>
          <p:nvPr/>
        </p:nvCxnSpPr>
        <p:spPr>
          <a:xfrm flipV="1">
            <a:off x="4187741" y="3646025"/>
            <a:ext cx="2550342" cy="227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5571D8-39AC-464F-BB44-02AB186E04C1}"/>
              </a:ext>
            </a:extLst>
          </p:cNvPr>
          <p:cNvCxnSpPr>
            <a:cxnSpLocks/>
          </p:cNvCxnSpPr>
          <p:nvPr/>
        </p:nvCxnSpPr>
        <p:spPr>
          <a:xfrm>
            <a:off x="4187741" y="3873611"/>
            <a:ext cx="2652897" cy="1994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BCEC5EA-CFE2-CA4B-B156-070FE5371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94"/>
          <a:stretch/>
        </p:blipFill>
        <p:spPr>
          <a:xfrm>
            <a:off x="157295" y="1422914"/>
            <a:ext cx="3683881" cy="5150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294A2-0508-8C4D-BC2E-608598C40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825" y="3486873"/>
            <a:ext cx="4953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44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C2344-C7DE-824B-B36A-C6674D4EE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BE273-1D46-804A-A596-AE289A343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96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"/>
          <p:cNvSpPr txBox="1">
            <a:spLocks noGrp="1"/>
          </p:cNvSpPr>
          <p:nvPr>
            <p:ph type="title"/>
          </p:nvPr>
        </p:nvSpPr>
        <p:spPr>
          <a:xfrm>
            <a:off x="838200" y="-32383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Future Directions</a:t>
            </a:r>
            <a:endParaRPr/>
          </a:p>
        </p:txBody>
      </p:sp>
      <p:sp>
        <p:nvSpPr>
          <p:cNvPr id="184" name="Google Shape;184;p9"/>
          <p:cNvSpPr txBox="1">
            <a:spLocks noGrp="1"/>
          </p:cNvSpPr>
          <p:nvPr>
            <p:ph type="body" idx="1"/>
          </p:nvPr>
        </p:nvSpPr>
        <p:spPr>
          <a:xfrm>
            <a:off x="838200" y="90071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Cell perturbation response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Interrogate differences in cell populations	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For example, quantify a ”stem-like” cell profile and extend across different tumor datasets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Batch correction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Develop plug-and-play modules for a variety of tumor/cell/tissue types</a:t>
            </a:r>
            <a:endParaRPr/>
          </a:p>
        </p:txBody>
      </p:sp>
      <p:pic>
        <p:nvPicPr>
          <p:cNvPr id="185" name="Google Shape;18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22756"/>
            <a:ext cx="6370271" cy="222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9"/>
          <p:cNvPicPr preferRelativeResize="0"/>
          <p:nvPr/>
        </p:nvPicPr>
        <p:blipFill rotWithShape="1">
          <a:blip r:embed="rId4">
            <a:alphaModFix/>
          </a:blip>
          <a:srcRect l="15219" r="62467" b="67538"/>
          <a:stretch/>
        </p:blipFill>
        <p:spPr>
          <a:xfrm>
            <a:off x="7138088" y="4635542"/>
            <a:ext cx="2018270" cy="222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9"/>
          <p:cNvPicPr preferRelativeResize="0"/>
          <p:nvPr/>
        </p:nvPicPr>
        <p:blipFill rotWithShape="1">
          <a:blip r:embed="rId4">
            <a:alphaModFix/>
          </a:blip>
          <a:srcRect l="57242" r="7376" b="67538"/>
          <a:stretch/>
        </p:blipFill>
        <p:spPr>
          <a:xfrm>
            <a:off x="8991600" y="4631723"/>
            <a:ext cx="3200400" cy="222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8238" y="4190056"/>
            <a:ext cx="3319850" cy="9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9"/>
          <p:cNvSpPr/>
          <p:nvPr/>
        </p:nvSpPr>
        <p:spPr>
          <a:xfrm>
            <a:off x="9963807" y="6768662"/>
            <a:ext cx="1389993" cy="33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78c61ddd2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CAF states</a:t>
            </a:r>
            <a:endParaRPr/>
          </a:p>
        </p:txBody>
      </p:sp>
      <p:pic>
        <p:nvPicPr>
          <p:cNvPr id="196" name="Google Shape;196;g878c61ddd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4785195" cy="48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878c61ddd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875" y="0"/>
            <a:ext cx="2814524" cy="33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878c61ddd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7561" y="3325100"/>
            <a:ext cx="2975151" cy="3507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0C94B-834A-DD4D-BCC6-4E1DBFE7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7732E-DF06-224F-8BCB-46D63230F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indent="-514350">
              <a:buAutoNum type="arabicPeriod"/>
            </a:pPr>
            <a:r>
              <a:rPr lang="en-US" dirty="0"/>
              <a:t>Pollock model details/architecture</a:t>
            </a:r>
          </a:p>
          <a:p>
            <a:pPr marL="628650" indent="-514350">
              <a:buAutoNum type="arabicPeriod"/>
            </a:pPr>
            <a:r>
              <a:rPr lang="en-US" dirty="0"/>
              <a:t>Example: transferring snRNA-seq CCRCC immune cell types/states to snRNA-seq GBM</a:t>
            </a:r>
          </a:p>
          <a:p>
            <a:pPr marL="628650" indent="-514350">
              <a:buAutoNum type="arabicPeriod"/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26168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Single Cell Datasets</a:t>
            </a:r>
            <a:endParaRPr dirty="0"/>
          </a:p>
        </p:txBody>
      </p:sp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49054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/>
              <a:t>In-house</a:t>
            </a:r>
            <a:endParaRPr dirty="0"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 dirty="0"/>
              <a:t>CESC</a:t>
            </a:r>
            <a:endParaRPr dirty="0"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 dirty="0"/>
              <a:t>HNSC</a:t>
            </a:r>
            <a:endParaRPr dirty="0"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 dirty="0"/>
              <a:t>BR</a:t>
            </a:r>
            <a:endParaRPr dirty="0"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 dirty="0"/>
              <a:t>PDAC</a:t>
            </a:r>
            <a:endParaRPr dirty="0"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 dirty="0"/>
              <a:t>Missing: CCRCC, PKD, MMY, GBM, Colorectal, AML, Melanoma</a:t>
            </a:r>
            <a:endParaRPr dirty="0"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 err="1"/>
              <a:t>scRNA</a:t>
            </a:r>
            <a:r>
              <a:rPr lang="en-US" sz="2590" dirty="0"/>
              <a:t>-seq benchmark</a:t>
            </a:r>
            <a:endParaRPr dirty="0"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 dirty="0"/>
              <a:t>Brain (Human and mouse)</a:t>
            </a:r>
            <a:endParaRPr dirty="0"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 dirty="0"/>
              <a:t>Pancreas</a:t>
            </a:r>
            <a:endParaRPr dirty="0"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 dirty="0"/>
              <a:t>TME</a:t>
            </a:r>
            <a:endParaRPr dirty="0"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 dirty="0"/>
              <a:t>PBMC</a:t>
            </a:r>
            <a:endParaRPr dirty="0"/>
          </a:p>
        </p:txBody>
      </p:sp>
      <p:sp>
        <p:nvSpPr>
          <p:cNvPr id="97" name="Google Shape;97;p2"/>
          <p:cNvSpPr txBox="1"/>
          <p:nvPr/>
        </p:nvSpPr>
        <p:spPr>
          <a:xfrm>
            <a:off x="6382406" y="1825625"/>
            <a:ext cx="559938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Cell Atlas (need annotation)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Brain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Immune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Bone Marrow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Pancreas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Liver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Kidney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D6B8-C7AC-EE4E-983C-8CDFE5EA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single cell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49DB6-2776-F24E-A35A-E6F690DD2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813403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dirty="0"/>
              <a:t>Gene expression -&gt; PCA decomposition -&gt; nearest neighbor graph -&gt; clustering -&gt; labeling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72A66A-8469-694D-9E06-19EC59DBE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432"/>
          <a:stretch/>
        </p:blipFill>
        <p:spPr>
          <a:xfrm>
            <a:off x="444661" y="3192991"/>
            <a:ext cx="3322903" cy="2249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EF876B-AF61-C14B-A921-FD6744BE2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349" y="3282061"/>
            <a:ext cx="3702130" cy="18738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79128D-9E1A-E742-A51C-FEB2EE2F5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392"/>
          <a:stretch/>
        </p:blipFill>
        <p:spPr>
          <a:xfrm>
            <a:off x="4618184" y="3192991"/>
            <a:ext cx="3322902" cy="217982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57EEEF-B308-724E-86ED-3C5F924554C5}"/>
              </a:ext>
            </a:extLst>
          </p:cNvPr>
          <p:cNvCxnSpPr/>
          <p:nvPr/>
        </p:nvCxnSpPr>
        <p:spPr>
          <a:xfrm>
            <a:off x="3822652" y="4317728"/>
            <a:ext cx="5843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B57D7D-D493-1D45-8251-77AED434B6FC}"/>
              </a:ext>
            </a:extLst>
          </p:cNvPr>
          <p:cNvCxnSpPr>
            <a:stCxn id="13" idx="3"/>
          </p:cNvCxnSpPr>
          <p:nvPr/>
        </p:nvCxnSpPr>
        <p:spPr>
          <a:xfrm>
            <a:off x="7941086" y="4282903"/>
            <a:ext cx="520008" cy="34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61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215D-BCF0-2841-972A-3C8690AC3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Pollock deep learning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05F96-0EE5-604F-9B6F-6916DB578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085355"/>
          </a:xfrm>
        </p:spPr>
        <p:txBody>
          <a:bodyPr/>
          <a:lstStyle/>
          <a:p>
            <a:r>
              <a:rPr lang="en-US" dirty="0"/>
              <a:t>Beta-Variational Autoencoder (B-VAE) followed by a random forest classifier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Google Shape;104;p3">
            <a:extLst>
              <a:ext uri="{FF2B5EF4-FFF2-40B4-BE49-F238E27FC236}">
                <a16:creationId xmlns:a16="http://schemas.microsoft.com/office/drawing/2014/main" id="{0DFC4EBE-2B02-3540-A7F4-ABD152D7722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707" r="11858" b="41612"/>
          <a:stretch/>
        </p:blipFill>
        <p:spPr>
          <a:xfrm>
            <a:off x="4008582" y="2910980"/>
            <a:ext cx="6086763" cy="17626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5298F7-6932-DA44-A3B0-B1676722C2BE}"/>
              </a:ext>
            </a:extLst>
          </p:cNvPr>
          <p:cNvSpPr/>
          <p:nvPr/>
        </p:nvSpPr>
        <p:spPr>
          <a:xfrm>
            <a:off x="6527482" y="4793250"/>
            <a:ext cx="2549237" cy="757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Forest Classifier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46947B-9116-7945-8DFC-C745C19A47FC}"/>
              </a:ext>
            </a:extLst>
          </p:cNvPr>
          <p:cNvCxnSpPr>
            <a:stCxn id="5" idx="2"/>
          </p:cNvCxnSpPr>
          <p:nvPr/>
        </p:nvCxnSpPr>
        <p:spPr>
          <a:xfrm flipH="1">
            <a:off x="7784983" y="5550631"/>
            <a:ext cx="17118" cy="531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255D53-B92A-664F-9A79-07338B78DB4C}"/>
              </a:ext>
            </a:extLst>
          </p:cNvPr>
          <p:cNvCxnSpPr/>
          <p:nvPr/>
        </p:nvCxnSpPr>
        <p:spPr>
          <a:xfrm flipH="1">
            <a:off x="7767865" y="4202038"/>
            <a:ext cx="17118" cy="531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8E3DE74-4A33-A044-BFE7-0299326C8C57}"/>
              </a:ext>
            </a:extLst>
          </p:cNvPr>
          <p:cNvSpPr/>
          <p:nvPr/>
        </p:nvSpPr>
        <p:spPr>
          <a:xfrm>
            <a:off x="6770424" y="6106676"/>
            <a:ext cx="2063352" cy="402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Cell type prediction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3780D-BA5E-EE48-BD13-46169A04C17D}"/>
              </a:ext>
            </a:extLst>
          </p:cNvPr>
          <p:cNvSpPr txBox="1"/>
          <p:nvPr/>
        </p:nvSpPr>
        <p:spPr>
          <a:xfrm>
            <a:off x="3756255" y="2791330"/>
            <a:ext cx="170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expression counts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220F8D-B582-2042-9059-AE9D84DA8847}"/>
              </a:ext>
            </a:extLst>
          </p:cNvPr>
          <p:cNvSpPr txBox="1"/>
          <p:nvPr/>
        </p:nvSpPr>
        <p:spPr>
          <a:xfrm>
            <a:off x="1118532" y="3623230"/>
            <a:ext cx="2488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scRNA</a:t>
            </a:r>
            <a:r>
              <a:rPr lang="en-US" dirty="0"/>
              <a:t>-seq expression for a single cell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FB45D1-F1FF-5F4B-B7AD-79A42B0141B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503928" y="3792290"/>
            <a:ext cx="504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B339B2-502F-124B-8AED-B236BB57AAEC}"/>
              </a:ext>
            </a:extLst>
          </p:cNvPr>
          <p:cNvSpPr txBox="1"/>
          <p:nvPr/>
        </p:nvSpPr>
        <p:spPr>
          <a:xfrm>
            <a:off x="8816829" y="2754110"/>
            <a:ext cx="22770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reconstructed expression counts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F33CEE-F5B0-4B4D-8D90-B79DB5549AF6}"/>
              </a:ext>
            </a:extLst>
          </p:cNvPr>
          <p:cNvSpPr txBox="1"/>
          <p:nvPr/>
        </p:nvSpPr>
        <p:spPr>
          <a:xfrm>
            <a:off x="7207153" y="3228009"/>
            <a:ext cx="11214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cell embedding</a:t>
            </a:r>
          </a:p>
        </p:txBody>
      </p:sp>
    </p:spTree>
    <p:extLst>
      <p:ext uri="{BB962C8B-B14F-4D97-AF65-F5344CB8AC3E}">
        <p14:creationId xmlns:p14="http://schemas.microsoft.com/office/powerpoint/2010/main" val="393932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Beta-Variational Autoencoder (B-VAE)</a:t>
            </a:r>
            <a:endParaRPr dirty="0"/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9822" y="2185853"/>
            <a:ext cx="9912178" cy="467214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 txBox="1"/>
          <p:nvPr/>
        </p:nvSpPr>
        <p:spPr>
          <a:xfrm>
            <a:off x="168166" y="1891862"/>
            <a:ext cx="2322786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 based dimensionality reduction technique</a:t>
            </a:r>
            <a:endParaRPr dirty="0"/>
          </a:p>
        </p:txBody>
      </p:sp>
      <p:sp>
        <p:nvSpPr>
          <p:cNvPr id="106" name="Google Shape;106;p3"/>
          <p:cNvSpPr txBox="1"/>
          <p:nvPr/>
        </p:nvSpPr>
        <p:spPr>
          <a:xfrm>
            <a:off x="168166" y="6474372"/>
            <a:ext cx="211165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towardsdatascience.com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0EC540-5A4A-D14A-B7E0-78FBABB5F93A}"/>
              </a:ext>
            </a:extLst>
          </p:cNvPr>
          <p:cNvSpPr txBox="1"/>
          <p:nvPr/>
        </p:nvSpPr>
        <p:spPr>
          <a:xfrm>
            <a:off x="3072765" y="2135697"/>
            <a:ext cx="170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expression counts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826D8-2ED2-AA48-8BFC-97B978C33246}"/>
              </a:ext>
            </a:extLst>
          </p:cNvPr>
          <p:cNvSpPr txBox="1"/>
          <p:nvPr/>
        </p:nvSpPr>
        <p:spPr>
          <a:xfrm>
            <a:off x="9583448" y="2185853"/>
            <a:ext cx="22770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reconstructed expression counts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E8443-A7A9-1D4D-8D10-6A413101FCA6}"/>
              </a:ext>
            </a:extLst>
          </p:cNvPr>
          <p:cNvSpPr txBox="1"/>
          <p:nvPr/>
        </p:nvSpPr>
        <p:spPr>
          <a:xfrm>
            <a:off x="7576608" y="2793900"/>
            <a:ext cx="11214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cell embedding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Beta-Variational Autoencoder (B-VAE)</a:t>
            </a:r>
            <a:endParaRPr dirty="0"/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10" y="1959629"/>
            <a:ext cx="9912178" cy="467214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"/>
          <p:cNvSpPr/>
          <p:nvPr/>
        </p:nvSpPr>
        <p:spPr>
          <a:xfrm>
            <a:off x="4720281" y="2743200"/>
            <a:ext cx="2323070" cy="1371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9030730" y="2057400"/>
            <a:ext cx="701849" cy="268276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E12977-C502-BE42-AAA3-6AF6B6D75620}"/>
              </a:ext>
            </a:extLst>
          </p:cNvPr>
          <p:cNvSpPr txBox="1"/>
          <p:nvPr/>
        </p:nvSpPr>
        <p:spPr>
          <a:xfrm>
            <a:off x="1708859" y="1926595"/>
            <a:ext cx="170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expression counts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460AC5-0BC9-BD43-AF2D-67D586AD7070}"/>
              </a:ext>
            </a:extLst>
          </p:cNvPr>
          <p:cNvSpPr txBox="1"/>
          <p:nvPr/>
        </p:nvSpPr>
        <p:spPr>
          <a:xfrm>
            <a:off x="8206060" y="1814706"/>
            <a:ext cx="22770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reconstructed expression counts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265D8-63BE-8B4C-A698-900883C11D60}"/>
              </a:ext>
            </a:extLst>
          </p:cNvPr>
          <p:cNvSpPr txBox="1"/>
          <p:nvPr/>
        </p:nvSpPr>
        <p:spPr>
          <a:xfrm>
            <a:off x="6199220" y="2422753"/>
            <a:ext cx="11214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cell embedding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VAEs generate a more meaningful cell embedding</a:t>
            </a:r>
            <a:endParaRPr dirty="0"/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 r="60572" b="16945"/>
          <a:stretch/>
        </p:blipFill>
        <p:spPr>
          <a:xfrm>
            <a:off x="1038953" y="2597169"/>
            <a:ext cx="4055564" cy="321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0628" y="3050746"/>
            <a:ext cx="4055564" cy="28754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"/>
          <p:cNvSpPr txBox="1"/>
          <p:nvPr/>
        </p:nvSpPr>
        <p:spPr>
          <a:xfrm>
            <a:off x="2748080" y="2412503"/>
            <a:ext cx="6373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</a:t>
            </a:r>
            <a:endParaRPr dirty="0"/>
          </a:p>
        </p:txBody>
      </p:sp>
      <p:sp>
        <p:nvSpPr>
          <p:cNvPr id="10" name="Google Shape;124;p5">
            <a:extLst>
              <a:ext uri="{FF2B5EF4-FFF2-40B4-BE49-F238E27FC236}">
                <a16:creationId xmlns:a16="http://schemas.microsoft.com/office/drawing/2014/main" id="{A29E607C-D308-7F49-9246-0AB301D03883}"/>
              </a:ext>
            </a:extLst>
          </p:cNvPr>
          <p:cNvSpPr txBox="1"/>
          <p:nvPr/>
        </p:nvSpPr>
        <p:spPr>
          <a:xfrm>
            <a:off x="8038652" y="2412503"/>
            <a:ext cx="13358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B-VAE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2837</TotalTime>
  <Words>436</Words>
  <Application>Microsoft Macintosh PowerPoint</Application>
  <PresentationFormat>Widescreen</PresentationFormat>
  <Paragraphs>101</Paragraphs>
  <Slides>23</Slides>
  <Notes>10</Notes>
  <HiddenSlides>5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Pollock fishing for cell states</vt:lpstr>
      <vt:lpstr>What’s Pollock</vt:lpstr>
      <vt:lpstr>Outline</vt:lpstr>
      <vt:lpstr>Single Cell Datasets</vt:lpstr>
      <vt:lpstr>Traditional single cell workflow</vt:lpstr>
      <vt:lpstr>Pollock deep learning architecture</vt:lpstr>
      <vt:lpstr>Beta-Variational Autoencoder (B-VAE)</vt:lpstr>
      <vt:lpstr>Beta-Variational Autoencoder (B-VAE)</vt:lpstr>
      <vt:lpstr>VAEs generate a more meaningful cell embedding</vt:lpstr>
      <vt:lpstr>Advantages of B-VAE cell embedding</vt:lpstr>
      <vt:lpstr>PowerPoint Presentation</vt:lpstr>
      <vt:lpstr>Random Forest Classifier</vt:lpstr>
      <vt:lpstr>snRNA-seq CCRCC immune cell states example</vt:lpstr>
      <vt:lpstr>Performance across model training</vt:lpstr>
      <vt:lpstr>Model Accuracy</vt:lpstr>
      <vt:lpstr>Visualization VAE embeddings and predicted cell types</vt:lpstr>
      <vt:lpstr>Use trained model to classify snRNA-seq GBM cells</vt:lpstr>
      <vt:lpstr>Visualization VAE embeddings and predicted cell types</vt:lpstr>
      <vt:lpstr>T/NK cell states</vt:lpstr>
      <vt:lpstr>Macrophages/B-cells/DC</vt:lpstr>
      <vt:lpstr>Quick DEMO</vt:lpstr>
      <vt:lpstr>Future Directions</vt:lpstr>
      <vt:lpstr>CAF states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Pollock fishing for cell states</dc:title>
  <dc:creator>Storrs, Erik</dc:creator>
  <cp:lastModifiedBy>Storrs, Erik</cp:lastModifiedBy>
  <cp:revision>23</cp:revision>
  <dcterms:created xsi:type="dcterms:W3CDTF">2020-03-05T14:31:32Z</dcterms:created>
  <dcterms:modified xsi:type="dcterms:W3CDTF">2020-07-18T15:57:49Z</dcterms:modified>
</cp:coreProperties>
</file>